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ivya Ravindran" initials="DR" lastIdx="1" clrIdx="0">
    <p:extLst>
      <p:ext uri="{19B8F6BF-5375-455C-9EA6-DF929625EA0E}">
        <p15:presenceInfo xmlns:p15="http://schemas.microsoft.com/office/powerpoint/2012/main" userId="89acea110e24e3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9-20T22:41:57.408" idx="1">
    <p:pos x="10" y="10"/>
    <p:text/>
    <p:extLst>
      <p:ext uri="{C676402C-5697-4E1C-873F-D02D1690AC5C}">
        <p15:threadingInfo xmlns:p15="http://schemas.microsoft.com/office/powerpoint/2012/main" timeZoneBias="-60"/>
      </p:ext>
    </p:extLst>
  </p:cm>
</p:cmLst>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9/21/2020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9/21/2020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9/21/2020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9/21/2020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9/21/2020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9/21/2020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9/21/2020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9/21/2020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9/21/2020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5FBC2-0651-4123-8D13-10F3537FAE84}"/>
              </a:ext>
            </a:extLst>
          </p:cNvPr>
          <p:cNvSpPr>
            <a:spLocks noGrp="1"/>
          </p:cNvSpPr>
          <p:nvPr>
            <p:ph type="ctrTitle"/>
          </p:nvPr>
        </p:nvSpPr>
        <p:spPr/>
        <p:txBody>
          <a:bodyPr/>
          <a:lstStyle/>
          <a:p>
            <a:r>
              <a:rPr lang="en-GB" dirty="0"/>
              <a:t>Applied Capstone Project</a:t>
            </a:r>
          </a:p>
        </p:txBody>
      </p:sp>
      <p:sp>
        <p:nvSpPr>
          <p:cNvPr id="3" name="Subtitle 2">
            <a:extLst>
              <a:ext uri="{FF2B5EF4-FFF2-40B4-BE49-F238E27FC236}">
                <a16:creationId xmlns:a16="http://schemas.microsoft.com/office/drawing/2014/main" id="{0987E208-4F87-4390-9503-29CC3D69D68C}"/>
              </a:ext>
            </a:extLst>
          </p:cNvPr>
          <p:cNvSpPr>
            <a:spLocks noGrp="1"/>
          </p:cNvSpPr>
          <p:nvPr>
            <p:ph type="subTitle" idx="1"/>
          </p:nvPr>
        </p:nvSpPr>
        <p:spPr/>
        <p:txBody>
          <a:bodyPr/>
          <a:lstStyle/>
          <a:p>
            <a:r>
              <a:rPr lang="en-GB" dirty="0"/>
              <a:t>Model and Prediction of severity of road accidents in Seattle </a:t>
            </a:r>
          </a:p>
        </p:txBody>
      </p:sp>
    </p:spTree>
    <p:extLst>
      <p:ext uri="{BB962C8B-B14F-4D97-AF65-F5344CB8AC3E}">
        <p14:creationId xmlns:p14="http://schemas.microsoft.com/office/powerpoint/2010/main" val="19940558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F99DF-58F2-4B66-B8F1-C925EFA378CE}"/>
              </a:ext>
            </a:extLst>
          </p:cNvPr>
          <p:cNvSpPr>
            <a:spLocks noGrp="1"/>
          </p:cNvSpPr>
          <p:nvPr>
            <p:ph type="title"/>
          </p:nvPr>
        </p:nvSpPr>
        <p:spPr>
          <a:xfrm>
            <a:off x="1371600" y="685800"/>
            <a:ext cx="9601200" cy="814526"/>
          </a:xfrm>
        </p:spPr>
        <p:txBody>
          <a:bodyPr/>
          <a:lstStyle/>
          <a:p>
            <a:r>
              <a:rPr lang="en-GB" dirty="0"/>
              <a:t>Methodology</a:t>
            </a:r>
          </a:p>
        </p:txBody>
      </p:sp>
      <p:sp>
        <p:nvSpPr>
          <p:cNvPr id="3" name="Content Placeholder 2">
            <a:extLst>
              <a:ext uri="{FF2B5EF4-FFF2-40B4-BE49-F238E27FC236}">
                <a16:creationId xmlns:a16="http://schemas.microsoft.com/office/drawing/2014/main" id="{87B41C5D-03D7-4B80-BC35-E57AAFD82A66}"/>
              </a:ext>
            </a:extLst>
          </p:cNvPr>
          <p:cNvSpPr>
            <a:spLocks noGrp="1"/>
          </p:cNvSpPr>
          <p:nvPr>
            <p:ph idx="1"/>
          </p:nvPr>
        </p:nvSpPr>
        <p:spPr>
          <a:xfrm>
            <a:off x="1371600" y="1384918"/>
            <a:ext cx="9601200" cy="1118586"/>
          </a:xfrm>
        </p:spPr>
        <p:txBody>
          <a:bodyPr>
            <a:normAutofit fontScale="85000" lnSpcReduction="20000"/>
          </a:bodyPr>
          <a:lstStyle/>
          <a:p>
            <a:r>
              <a:rPr lang="en-GB" dirty="0"/>
              <a:t>In the above choropleth map we can see that all the black circles correspond to incidents of severity code 2 and all blue dots correspond to severity 1. Since we have the Longitudes and Latitudes as numeric </a:t>
            </a:r>
            <a:r>
              <a:rPr lang="en-GB" dirty="0" err="1"/>
              <a:t>values,we</a:t>
            </a:r>
            <a:r>
              <a:rPr lang="en-GB" dirty="0"/>
              <a:t> can plot a scatter plot indicating the same on a graph. Since the  target label in in case is a categorical variable with discrete values, we will develop a model based on </a:t>
            </a:r>
            <a:r>
              <a:rPr lang="en-GB" b="1" dirty="0"/>
              <a:t>classification techniques.</a:t>
            </a:r>
          </a:p>
        </p:txBody>
      </p:sp>
      <p:pic>
        <p:nvPicPr>
          <p:cNvPr id="5" name="Picture 4">
            <a:extLst>
              <a:ext uri="{FF2B5EF4-FFF2-40B4-BE49-F238E27FC236}">
                <a16:creationId xmlns:a16="http://schemas.microsoft.com/office/drawing/2014/main" id="{1556743F-737C-40E6-842C-1D23CE769D1D}"/>
              </a:ext>
            </a:extLst>
          </p:cNvPr>
          <p:cNvPicPr>
            <a:picLocks noChangeAspect="1"/>
          </p:cNvPicPr>
          <p:nvPr/>
        </p:nvPicPr>
        <p:blipFill rotWithShape="1">
          <a:blip r:embed="rId2"/>
          <a:srcRect l="29781" t="23042" r="10656" b="8350"/>
          <a:stretch/>
        </p:blipFill>
        <p:spPr>
          <a:xfrm>
            <a:off x="2272684" y="2725445"/>
            <a:ext cx="7261934" cy="3870664"/>
          </a:xfrm>
          <a:prstGeom prst="rect">
            <a:avLst/>
          </a:prstGeom>
        </p:spPr>
      </p:pic>
    </p:spTree>
    <p:extLst>
      <p:ext uri="{BB962C8B-B14F-4D97-AF65-F5344CB8AC3E}">
        <p14:creationId xmlns:p14="http://schemas.microsoft.com/office/powerpoint/2010/main" val="481929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3F17F-C2AA-4F5C-8D0E-5FDE5A743297}"/>
              </a:ext>
            </a:extLst>
          </p:cNvPr>
          <p:cNvSpPr>
            <a:spLocks noGrp="1"/>
          </p:cNvSpPr>
          <p:nvPr>
            <p:ph type="title"/>
          </p:nvPr>
        </p:nvSpPr>
        <p:spPr>
          <a:xfrm>
            <a:off x="1371600" y="685800"/>
            <a:ext cx="9601200" cy="903303"/>
          </a:xfrm>
        </p:spPr>
        <p:txBody>
          <a:bodyPr/>
          <a:lstStyle/>
          <a:p>
            <a:r>
              <a:rPr lang="en-GB" dirty="0"/>
              <a:t>Methodology</a:t>
            </a:r>
          </a:p>
        </p:txBody>
      </p:sp>
      <p:sp>
        <p:nvSpPr>
          <p:cNvPr id="3" name="Content Placeholder 2">
            <a:extLst>
              <a:ext uri="{FF2B5EF4-FFF2-40B4-BE49-F238E27FC236}">
                <a16:creationId xmlns:a16="http://schemas.microsoft.com/office/drawing/2014/main" id="{B954CBF6-5145-4C7E-B8EB-63EEDA0EAAA1}"/>
              </a:ext>
            </a:extLst>
          </p:cNvPr>
          <p:cNvSpPr>
            <a:spLocks noGrp="1"/>
          </p:cNvSpPr>
          <p:nvPr>
            <p:ph idx="1"/>
          </p:nvPr>
        </p:nvSpPr>
        <p:spPr>
          <a:xfrm>
            <a:off x="1371600" y="1589103"/>
            <a:ext cx="2179468" cy="568171"/>
          </a:xfrm>
        </p:spPr>
        <p:txBody>
          <a:bodyPr/>
          <a:lstStyle/>
          <a:p>
            <a:r>
              <a:rPr lang="en-GB" dirty="0"/>
              <a:t>Data Cleaning</a:t>
            </a:r>
          </a:p>
        </p:txBody>
      </p:sp>
      <p:pic>
        <p:nvPicPr>
          <p:cNvPr id="5" name="Picture 4">
            <a:extLst>
              <a:ext uri="{FF2B5EF4-FFF2-40B4-BE49-F238E27FC236}">
                <a16:creationId xmlns:a16="http://schemas.microsoft.com/office/drawing/2014/main" id="{759C44BF-5FCE-4B30-9EAB-226B6C92B784}"/>
              </a:ext>
            </a:extLst>
          </p:cNvPr>
          <p:cNvPicPr>
            <a:picLocks noChangeAspect="1"/>
          </p:cNvPicPr>
          <p:nvPr/>
        </p:nvPicPr>
        <p:blipFill rotWithShape="1">
          <a:blip r:embed="rId2"/>
          <a:srcRect l="30000" t="39353" r="26601" b="39159"/>
          <a:stretch/>
        </p:blipFill>
        <p:spPr>
          <a:xfrm>
            <a:off x="1571347" y="2157274"/>
            <a:ext cx="5291091" cy="1473693"/>
          </a:xfrm>
          <a:prstGeom prst="rect">
            <a:avLst/>
          </a:prstGeom>
        </p:spPr>
      </p:pic>
      <p:sp>
        <p:nvSpPr>
          <p:cNvPr id="7" name="TextBox 6">
            <a:extLst>
              <a:ext uri="{FF2B5EF4-FFF2-40B4-BE49-F238E27FC236}">
                <a16:creationId xmlns:a16="http://schemas.microsoft.com/office/drawing/2014/main" id="{F4670558-792F-4BE2-BF0A-D2A02F851ED1}"/>
              </a:ext>
            </a:extLst>
          </p:cNvPr>
          <p:cNvSpPr txBox="1"/>
          <p:nvPr/>
        </p:nvSpPr>
        <p:spPr>
          <a:xfrm>
            <a:off x="1371600" y="3968305"/>
            <a:ext cx="6667131" cy="461665"/>
          </a:xfrm>
          <a:prstGeom prst="rect">
            <a:avLst/>
          </a:prstGeom>
          <a:noFill/>
        </p:spPr>
        <p:txBody>
          <a:bodyPr wrap="square" rtlCol="0">
            <a:spAutoFit/>
          </a:bodyPr>
          <a:lstStyle/>
          <a:p>
            <a:pPr marL="285750" indent="-285750">
              <a:buFont typeface="Wingdings" panose="05000000000000000000" pitchFamily="2" charset="2"/>
              <a:buChar char="§"/>
            </a:pPr>
            <a:r>
              <a:rPr lang="en-GB" sz="2400" dirty="0"/>
              <a:t>Converting column values to Categorical Values</a:t>
            </a:r>
          </a:p>
        </p:txBody>
      </p:sp>
      <p:pic>
        <p:nvPicPr>
          <p:cNvPr id="11" name="Picture 10">
            <a:extLst>
              <a:ext uri="{FF2B5EF4-FFF2-40B4-BE49-F238E27FC236}">
                <a16:creationId xmlns:a16="http://schemas.microsoft.com/office/drawing/2014/main" id="{C76867E2-158F-4813-AA23-1CC59ACD20AC}"/>
              </a:ext>
            </a:extLst>
          </p:cNvPr>
          <p:cNvPicPr>
            <a:picLocks noChangeAspect="1"/>
          </p:cNvPicPr>
          <p:nvPr/>
        </p:nvPicPr>
        <p:blipFill rotWithShape="1">
          <a:blip r:embed="rId3"/>
          <a:srcRect l="30000" t="61230" r="26966" b="18706"/>
          <a:stretch/>
        </p:blipFill>
        <p:spPr>
          <a:xfrm>
            <a:off x="1571347" y="4796161"/>
            <a:ext cx="5246703" cy="1376039"/>
          </a:xfrm>
          <a:prstGeom prst="rect">
            <a:avLst/>
          </a:prstGeom>
        </p:spPr>
      </p:pic>
    </p:spTree>
    <p:extLst>
      <p:ext uri="{BB962C8B-B14F-4D97-AF65-F5344CB8AC3E}">
        <p14:creationId xmlns:p14="http://schemas.microsoft.com/office/powerpoint/2010/main" val="2322556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8E3CB-66D6-4B58-A89E-9363AF0B6A76}"/>
              </a:ext>
            </a:extLst>
          </p:cNvPr>
          <p:cNvSpPr>
            <a:spLocks noGrp="1"/>
          </p:cNvSpPr>
          <p:nvPr>
            <p:ph type="title"/>
          </p:nvPr>
        </p:nvSpPr>
        <p:spPr>
          <a:xfrm>
            <a:off x="1371600" y="685800"/>
            <a:ext cx="9601200" cy="832282"/>
          </a:xfrm>
        </p:spPr>
        <p:txBody>
          <a:bodyPr/>
          <a:lstStyle/>
          <a:p>
            <a:r>
              <a:rPr lang="en-GB" dirty="0"/>
              <a:t>Methodology</a:t>
            </a:r>
          </a:p>
        </p:txBody>
      </p:sp>
      <p:sp>
        <p:nvSpPr>
          <p:cNvPr id="3" name="Content Placeholder 2">
            <a:extLst>
              <a:ext uri="{FF2B5EF4-FFF2-40B4-BE49-F238E27FC236}">
                <a16:creationId xmlns:a16="http://schemas.microsoft.com/office/drawing/2014/main" id="{0A597F75-9EA2-47A1-B71A-8EDB46274046}"/>
              </a:ext>
            </a:extLst>
          </p:cNvPr>
          <p:cNvSpPr>
            <a:spLocks noGrp="1"/>
          </p:cNvSpPr>
          <p:nvPr>
            <p:ph idx="1"/>
          </p:nvPr>
        </p:nvSpPr>
        <p:spPr>
          <a:xfrm>
            <a:off x="1371600" y="1518082"/>
            <a:ext cx="9601200" cy="736846"/>
          </a:xfrm>
        </p:spPr>
        <p:txBody>
          <a:bodyPr/>
          <a:lstStyle/>
          <a:p>
            <a:r>
              <a:rPr lang="en-GB" dirty="0"/>
              <a:t>Data scraping from the web to gain information table on Seattle </a:t>
            </a:r>
            <a:r>
              <a:rPr lang="en-GB" dirty="0" err="1"/>
              <a:t>Neighborhoods</a:t>
            </a:r>
            <a:r>
              <a:rPr lang="en-GB" dirty="0"/>
              <a:t> and their </a:t>
            </a:r>
            <a:r>
              <a:rPr lang="en-GB" dirty="0" err="1"/>
              <a:t>zipcodes</a:t>
            </a:r>
            <a:endParaRPr lang="en-GB" dirty="0"/>
          </a:p>
          <a:p>
            <a:endParaRPr lang="en-GB" dirty="0"/>
          </a:p>
        </p:txBody>
      </p:sp>
      <p:pic>
        <p:nvPicPr>
          <p:cNvPr id="5" name="Picture 4">
            <a:extLst>
              <a:ext uri="{FF2B5EF4-FFF2-40B4-BE49-F238E27FC236}">
                <a16:creationId xmlns:a16="http://schemas.microsoft.com/office/drawing/2014/main" id="{6C809752-6EF4-48B5-B01B-235446757350}"/>
              </a:ext>
            </a:extLst>
          </p:cNvPr>
          <p:cNvPicPr>
            <a:picLocks noChangeAspect="1"/>
          </p:cNvPicPr>
          <p:nvPr/>
        </p:nvPicPr>
        <p:blipFill rotWithShape="1">
          <a:blip r:embed="rId2"/>
          <a:srcRect l="30291" t="26796" r="32937" b="10000"/>
          <a:stretch/>
        </p:blipFill>
        <p:spPr>
          <a:xfrm>
            <a:off x="1688976" y="2254928"/>
            <a:ext cx="4483224" cy="4334522"/>
          </a:xfrm>
          <a:prstGeom prst="rect">
            <a:avLst/>
          </a:prstGeom>
        </p:spPr>
      </p:pic>
    </p:spTree>
    <p:extLst>
      <p:ext uri="{BB962C8B-B14F-4D97-AF65-F5344CB8AC3E}">
        <p14:creationId xmlns:p14="http://schemas.microsoft.com/office/powerpoint/2010/main" val="8865949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FC51E-BEFE-4B2C-B5F0-DF865D8EDBF9}"/>
              </a:ext>
            </a:extLst>
          </p:cNvPr>
          <p:cNvSpPr>
            <a:spLocks noGrp="1"/>
          </p:cNvSpPr>
          <p:nvPr>
            <p:ph type="title"/>
          </p:nvPr>
        </p:nvSpPr>
        <p:spPr>
          <a:xfrm>
            <a:off x="1371600" y="685800"/>
            <a:ext cx="9601200" cy="805649"/>
          </a:xfrm>
        </p:spPr>
        <p:txBody>
          <a:bodyPr/>
          <a:lstStyle/>
          <a:p>
            <a:r>
              <a:rPr lang="en-GB" dirty="0"/>
              <a:t>Methodology</a:t>
            </a:r>
          </a:p>
        </p:txBody>
      </p:sp>
      <p:sp>
        <p:nvSpPr>
          <p:cNvPr id="3" name="Content Placeholder 2">
            <a:extLst>
              <a:ext uri="{FF2B5EF4-FFF2-40B4-BE49-F238E27FC236}">
                <a16:creationId xmlns:a16="http://schemas.microsoft.com/office/drawing/2014/main" id="{B95D9ABD-F637-4185-8EE8-3C3B1A3DAA5B}"/>
              </a:ext>
            </a:extLst>
          </p:cNvPr>
          <p:cNvSpPr>
            <a:spLocks noGrp="1"/>
          </p:cNvSpPr>
          <p:nvPr>
            <p:ph idx="1"/>
          </p:nvPr>
        </p:nvSpPr>
        <p:spPr>
          <a:xfrm>
            <a:off x="1524000" y="3684235"/>
            <a:ext cx="9601200" cy="461638"/>
          </a:xfrm>
        </p:spPr>
        <p:txBody>
          <a:bodyPr>
            <a:normAutofit/>
          </a:bodyPr>
          <a:lstStyle/>
          <a:p>
            <a:r>
              <a:rPr lang="en-GB" dirty="0"/>
              <a:t>Using </a:t>
            </a:r>
            <a:r>
              <a:rPr lang="en-GB" dirty="0" err="1"/>
              <a:t>FourSquareAPI</a:t>
            </a:r>
            <a:r>
              <a:rPr lang="en-GB" dirty="0"/>
              <a:t>, The sample data was segmented into </a:t>
            </a:r>
            <a:r>
              <a:rPr lang="en-GB" dirty="0" err="1"/>
              <a:t>neighborhoods</a:t>
            </a:r>
            <a:endParaRPr lang="en-GB" dirty="0"/>
          </a:p>
        </p:txBody>
      </p:sp>
      <p:pic>
        <p:nvPicPr>
          <p:cNvPr id="5" name="Picture 4">
            <a:extLst>
              <a:ext uri="{FF2B5EF4-FFF2-40B4-BE49-F238E27FC236}">
                <a16:creationId xmlns:a16="http://schemas.microsoft.com/office/drawing/2014/main" id="{D810B512-FC48-49DA-A825-9C9569BE0DD4}"/>
              </a:ext>
            </a:extLst>
          </p:cNvPr>
          <p:cNvPicPr>
            <a:picLocks noChangeAspect="1"/>
          </p:cNvPicPr>
          <p:nvPr/>
        </p:nvPicPr>
        <p:blipFill rotWithShape="1">
          <a:blip r:embed="rId2"/>
          <a:srcRect l="30218" t="23301" r="47282" b="57540"/>
          <a:stretch/>
        </p:blipFill>
        <p:spPr>
          <a:xfrm>
            <a:off x="1722267" y="2115104"/>
            <a:ext cx="2743201" cy="1313896"/>
          </a:xfrm>
          <a:prstGeom prst="rect">
            <a:avLst/>
          </a:prstGeom>
        </p:spPr>
      </p:pic>
      <p:sp>
        <p:nvSpPr>
          <p:cNvPr id="7" name="Content Placeholder 2">
            <a:extLst>
              <a:ext uri="{FF2B5EF4-FFF2-40B4-BE49-F238E27FC236}">
                <a16:creationId xmlns:a16="http://schemas.microsoft.com/office/drawing/2014/main" id="{21B8E640-11A1-4F58-825F-56BACEB9A9ED}"/>
              </a:ext>
            </a:extLst>
          </p:cNvPr>
          <p:cNvSpPr txBox="1">
            <a:spLocks/>
          </p:cNvSpPr>
          <p:nvPr/>
        </p:nvSpPr>
        <p:spPr>
          <a:xfrm>
            <a:off x="1524000" y="1643850"/>
            <a:ext cx="2410287" cy="461638"/>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GB"/>
              <a:t>The Zipcode file:</a:t>
            </a:r>
            <a:endParaRPr lang="en-GB" dirty="0"/>
          </a:p>
        </p:txBody>
      </p:sp>
      <p:pic>
        <p:nvPicPr>
          <p:cNvPr id="9" name="Picture 8">
            <a:extLst>
              <a:ext uri="{FF2B5EF4-FFF2-40B4-BE49-F238E27FC236}">
                <a16:creationId xmlns:a16="http://schemas.microsoft.com/office/drawing/2014/main" id="{67FF79F7-D795-46B4-852B-7932BB628935}"/>
              </a:ext>
            </a:extLst>
          </p:cNvPr>
          <p:cNvPicPr>
            <a:picLocks noChangeAspect="1"/>
          </p:cNvPicPr>
          <p:nvPr/>
        </p:nvPicPr>
        <p:blipFill rotWithShape="1">
          <a:blip r:embed="rId3"/>
          <a:srcRect l="30437" t="23970" r="6360" b="48220"/>
          <a:stretch/>
        </p:blipFill>
        <p:spPr>
          <a:xfrm>
            <a:off x="1722267" y="4401108"/>
            <a:ext cx="7705817" cy="1907218"/>
          </a:xfrm>
          <a:prstGeom prst="rect">
            <a:avLst/>
          </a:prstGeom>
        </p:spPr>
      </p:pic>
    </p:spTree>
    <p:extLst>
      <p:ext uri="{BB962C8B-B14F-4D97-AF65-F5344CB8AC3E}">
        <p14:creationId xmlns:p14="http://schemas.microsoft.com/office/powerpoint/2010/main" val="13561596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BF650-7A25-4B25-A8E0-A120551A1FA5}"/>
              </a:ext>
            </a:extLst>
          </p:cNvPr>
          <p:cNvSpPr>
            <a:spLocks noGrp="1"/>
          </p:cNvSpPr>
          <p:nvPr>
            <p:ph type="title"/>
          </p:nvPr>
        </p:nvSpPr>
        <p:spPr>
          <a:xfrm>
            <a:off x="1371600" y="685800"/>
            <a:ext cx="9601200" cy="823404"/>
          </a:xfrm>
        </p:spPr>
        <p:txBody>
          <a:bodyPr/>
          <a:lstStyle/>
          <a:p>
            <a:r>
              <a:rPr lang="en-GB" dirty="0"/>
              <a:t>Methodology</a:t>
            </a:r>
          </a:p>
        </p:txBody>
      </p:sp>
      <p:sp>
        <p:nvSpPr>
          <p:cNvPr id="3" name="Content Placeholder 2">
            <a:extLst>
              <a:ext uri="{FF2B5EF4-FFF2-40B4-BE49-F238E27FC236}">
                <a16:creationId xmlns:a16="http://schemas.microsoft.com/office/drawing/2014/main" id="{4013596C-03EE-4CC1-BAEF-207D028B3B4C}"/>
              </a:ext>
            </a:extLst>
          </p:cNvPr>
          <p:cNvSpPr>
            <a:spLocks noGrp="1"/>
          </p:cNvSpPr>
          <p:nvPr>
            <p:ph idx="1"/>
          </p:nvPr>
        </p:nvSpPr>
        <p:spPr>
          <a:xfrm>
            <a:off x="1371600" y="1638300"/>
            <a:ext cx="9601200" cy="758671"/>
          </a:xfrm>
        </p:spPr>
        <p:txBody>
          <a:bodyPr/>
          <a:lstStyle/>
          <a:p>
            <a:r>
              <a:rPr lang="en-GB" dirty="0"/>
              <a:t>The final dataset that is to be used to model is retrieved along with the </a:t>
            </a:r>
            <a:r>
              <a:rPr lang="en-GB" dirty="0" err="1"/>
              <a:t>zipcodes</a:t>
            </a:r>
            <a:r>
              <a:rPr lang="en-GB" dirty="0"/>
              <a:t> and the </a:t>
            </a:r>
            <a:r>
              <a:rPr lang="en-GB" dirty="0" err="1"/>
              <a:t>neighborhoods</a:t>
            </a:r>
            <a:endParaRPr lang="en-GB" dirty="0"/>
          </a:p>
          <a:p>
            <a:endParaRPr lang="en-GB" dirty="0"/>
          </a:p>
        </p:txBody>
      </p:sp>
      <p:pic>
        <p:nvPicPr>
          <p:cNvPr id="5" name="Picture 4">
            <a:extLst>
              <a:ext uri="{FF2B5EF4-FFF2-40B4-BE49-F238E27FC236}">
                <a16:creationId xmlns:a16="http://schemas.microsoft.com/office/drawing/2014/main" id="{24984198-3C2B-41FD-81F3-D212E3E8E6CB}"/>
              </a:ext>
            </a:extLst>
          </p:cNvPr>
          <p:cNvPicPr>
            <a:picLocks noChangeAspect="1"/>
          </p:cNvPicPr>
          <p:nvPr/>
        </p:nvPicPr>
        <p:blipFill rotWithShape="1">
          <a:blip r:embed="rId2"/>
          <a:srcRect l="29855" t="44143" r="21432" b="12880"/>
          <a:stretch/>
        </p:blipFill>
        <p:spPr>
          <a:xfrm>
            <a:off x="2192783" y="2610035"/>
            <a:ext cx="5939163" cy="2947388"/>
          </a:xfrm>
          <a:prstGeom prst="rect">
            <a:avLst/>
          </a:prstGeom>
        </p:spPr>
      </p:pic>
    </p:spTree>
    <p:extLst>
      <p:ext uri="{BB962C8B-B14F-4D97-AF65-F5344CB8AC3E}">
        <p14:creationId xmlns:p14="http://schemas.microsoft.com/office/powerpoint/2010/main" val="1651098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9E70B-9262-42B9-860B-8C7726288ECE}"/>
              </a:ext>
            </a:extLst>
          </p:cNvPr>
          <p:cNvSpPr>
            <a:spLocks noGrp="1"/>
          </p:cNvSpPr>
          <p:nvPr>
            <p:ph type="title"/>
          </p:nvPr>
        </p:nvSpPr>
        <p:spPr>
          <a:xfrm>
            <a:off x="1371600" y="685800"/>
            <a:ext cx="9601200" cy="903303"/>
          </a:xfrm>
        </p:spPr>
        <p:txBody>
          <a:bodyPr/>
          <a:lstStyle/>
          <a:p>
            <a:r>
              <a:rPr lang="en-GB" dirty="0"/>
              <a:t>Train and Test</a:t>
            </a:r>
          </a:p>
        </p:txBody>
      </p:sp>
      <p:sp>
        <p:nvSpPr>
          <p:cNvPr id="3" name="Content Placeholder 2">
            <a:extLst>
              <a:ext uri="{FF2B5EF4-FFF2-40B4-BE49-F238E27FC236}">
                <a16:creationId xmlns:a16="http://schemas.microsoft.com/office/drawing/2014/main" id="{7CEEE55C-C0AD-48A2-958A-C77EE755C7E5}"/>
              </a:ext>
            </a:extLst>
          </p:cNvPr>
          <p:cNvSpPr>
            <a:spLocks noGrp="1"/>
          </p:cNvSpPr>
          <p:nvPr>
            <p:ph idx="1"/>
          </p:nvPr>
        </p:nvSpPr>
        <p:spPr>
          <a:xfrm>
            <a:off x="1371600" y="1509204"/>
            <a:ext cx="9601200" cy="816746"/>
          </a:xfrm>
        </p:spPr>
        <p:txBody>
          <a:bodyPr>
            <a:normAutofit/>
          </a:bodyPr>
          <a:lstStyle/>
          <a:p>
            <a:r>
              <a:rPr lang="en-GB" dirty="0"/>
              <a:t>After normalization, the data set is split into training set and test set where the target label is the severity code</a:t>
            </a:r>
          </a:p>
        </p:txBody>
      </p:sp>
      <p:sp>
        <p:nvSpPr>
          <p:cNvPr id="6" name="TextBox 5">
            <a:extLst>
              <a:ext uri="{FF2B5EF4-FFF2-40B4-BE49-F238E27FC236}">
                <a16:creationId xmlns:a16="http://schemas.microsoft.com/office/drawing/2014/main" id="{191E4B5D-A8EA-43B1-AD04-00AFB1CCB1A6}"/>
              </a:ext>
            </a:extLst>
          </p:cNvPr>
          <p:cNvSpPr txBox="1"/>
          <p:nvPr/>
        </p:nvSpPr>
        <p:spPr>
          <a:xfrm>
            <a:off x="1295400" y="2412507"/>
            <a:ext cx="9601199" cy="2031325"/>
          </a:xfrm>
          <a:prstGeom prst="rect">
            <a:avLst/>
          </a:prstGeom>
          <a:noFill/>
        </p:spPr>
        <p:txBody>
          <a:bodyPr wrap="square" rtlCol="0">
            <a:spAutoFit/>
          </a:bodyPr>
          <a:lstStyle/>
          <a:p>
            <a:pPr marL="285750" indent="-285750">
              <a:buFont typeface="Arial" panose="020B0604020202020204" pitchFamily="34" charset="0"/>
              <a:buChar char="•"/>
            </a:pPr>
            <a:r>
              <a:rPr lang="en-GB" dirty="0" err="1"/>
              <a:t>X_data</a:t>
            </a:r>
            <a:r>
              <a:rPr lang="en-GB" dirty="0"/>
              <a:t> = df_actual_200[['ZIPCODE','ROADCOND','WEATHER','JUNCTIONTYPE']].values</a:t>
            </a:r>
          </a:p>
          <a:p>
            <a:pPr marL="285750" indent="-285750">
              <a:buFont typeface="Arial" panose="020B0604020202020204" pitchFamily="34" charset="0"/>
              <a:buChar char="•"/>
            </a:pPr>
            <a:r>
              <a:rPr lang="en-GB" dirty="0" err="1"/>
              <a:t>y_data</a:t>
            </a:r>
            <a:r>
              <a:rPr lang="en-GB" dirty="0"/>
              <a:t> = df_actual_200['SEVERITYCODE']</a:t>
            </a:r>
          </a:p>
          <a:p>
            <a:pPr marL="285750" indent="-285750">
              <a:buFont typeface="Arial" panose="020B0604020202020204" pitchFamily="34" charset="0"/>
              <a:buChar char="•"/>
            </a:pPr>
            <a:r>
              <a:rPr lang="en-GB" dirty="0"/>
              <a:t>X = </a:t>
            </a:r>
            <a:r>
              <a:rPr lang="en-GB" dirty="0" err="1"/>
              <a:t>preprocessing.StandardScaler</a:t>
            </a:r>
            <a:r>
              <a:rPr lang="en-GB" dirty="0"/>
              <a:t>().fit(</a:t>
            </a:r>
            <a:r>
              <a:rPr lang="en-GB" dirty="0" err="1"/>
              <a:t>X_data</a:t>
            </a:r>
            <a:r>
              <a:rPr lang="en-GB" dirty="0"/>
              <a:t>).transform(</a:t>
            </a:r>
            <a:r>
              <a:rPr lang="en-GB" dirty="0" err="1"/>
              <a:t>X_data.astype</a:t>
            </a:r>
            <a:r>
              <a:rPr lang="en-GB" dirty="0"/>
              <a:t>(float))</a:t>
            </a:r>
          </a:p>
          <a:p>
            <a:pPr marL="285750" indent="-285750">
              <a:buFont typeface="Arial" panose="020B0604020202020204" pitchFamily="34" charset="0"/>
              <a:buChar char="•"/>
            </a:pPr>
            <a:r>
              <a:rPr lang="en-GB" dirty="0"/>
              <a:t>X[0:5]</a:t>
            </a:r>
          </a:p>
          <a:p>
            <a:pPr marL="285750" indent="-285750">
              <a:buFont typeface="Arial" panose="020B0604020202020204" pitchFamily="34" charset="0"/>
              <a:buChar char="•"/>
            </a:pPr>
            <a:r>
              <a:rPr lang="en-GB" dirty="0" err="1"/>
              <a:t>X_train</a:t>
            </a:r>
            <a:r>
              <a:rPr lang="en-GB" dirty="0"/>
              <a:t>, </a:t>
            </a:r>
            <a:r>
              <a:rPr lang="en-GB" dirty="0" err="1"/>
              <a:t>X_test</a:t>
            </a:r>
            <a:r>
              <a:rPr lang="en-GB" dirty="0"/>
              <a:t>, </a:t>
            </a:r>
            <a:r>
              <a:rPr lang="en-GB" dirty="0" err="1"/>
              <a:t>y_train</a:t>
            </a:r>
            <a:r>
              <a:rPr lang="en-GB" dirty="0"/>
              <a:t>, </a:t>
            </a:r>
            <a:r>
              <a:rPr lang="en-GB" dirty="0" err="1"/>
              <a:t>y_test</a:t>
            </a:r>
            <a:r>
              <a:rPr lang="en-GB" dirty="0"/>
              <a:t> = </a:t>
            </a:r>
            <a:r>
              <a:rPr lang="en-GB" dirty="0" err="1"/>
              <a:t>train_test_split</a:t>
            </a:r>
            <a:r>
              <a:rPr lang="en-GB" dirty="0"/>
              <a:t>( X, </a:t>
            </a:r>
            <a:r>
              <a:rPr lang="en-GB" dirty="0" err="1"/>
              <a:t>y_data</a:t>
            </a:r>
            <a:r>
              <a:rPr lang="en-GB" dirty="0"/>
              <a:t>, </a:t>
            </a:r>
            <a:r>
              <a:rPr lang="en-GB" dirty="0" err="1"/>
              <a:t>test_size</a:t>
            </a:r>
            <a:r>
              <a:rPr lang="en-GB" dirty="0"/>
              <a:t>=0.2, </a:t>
            </a:r>
            <a:r>
              <a:rPr lang="en-GB" dirty="0" err="1"/>
              <a:t>random_state</a:t>
            </a:r>
            <a:r>
              <a:rPr lang="en-GB" dirty="0"/>
              <a:t>=4)</a:t>
            </a:r>
          </a:p>
          <a:p>
            <a:pPr marL="285750" indent="-285750">
              <a:buFont typeface="Arial" panose="020B0604020202020204" pitchFamily="34" charset="0"/>
              <a:buChar char="•"/>
            </a:pPr>
            <a:r>
              <a:rPr lang="en-GB" dirty="0"/>
              <a:t>print ('Train set:', </a:t>
            </a:r>
            <a:r>
              <a:rPr lang="en-GB" dirty="0" err="1"/>
              <a:t>X_train.shape</a:t>
            </a:r>
            <a:r>
              <a:rPr lang="en-GB" dirty="0"/>
              <a:t>,  </a:t>
            </a:r>
            <a:r>
              <a:rPr lang="en-GB" dirty="0" err="1"/>
              <a:t>y_train.shape</a:t>
            </a:r>
            <a:r>
              <a:rPr lang="en-GB" dirty="0"/>
              <a:t>)</a:t>
            </a:r>
          </a:p>
          <a:p>
            <a:pPr marL="285750" indent="-285750">
              <a:buFont typeface="Arial" panose="020B0604020202020204" pitchFamily="34" charset="0"/>
              <a:buChar char="•"/>
            </a:pPr>
            <a:r>
              <a:rPr lang="en-GB" dirty="0"/>
              <a:t>print ('Test set:', </a:t>
            </a:r>
            <a:r>
              <a:rPr lang="en-GB" dirty="0" err="1"/>
              <a:t>X_test.shape</a:t>
            </a:r>
            <a:r>
              <a:rPr lang="en-GB" dirty="0"/>
              <a:t>,  </a:t>
            </a:r>
            <a:r>
              <a:rPr lang="en-GB" dirty="0" err="1"/>
              <a:t>y_test.shape</a:t>
            </a:r>
            <a:r>
              <a:rPr lang="en-GB" dirty="0"/>
              <a:t>)</a:t>
            </a:r>
          </a:p>
        </p:txBody>
      </p:sp>
      <p:pic>
        <p:nvPicPr>
          <p:cNvPr id="8" name="Picture 7">
            <a:extLst>
              <a:ext uri="{FF2B5EF4-FFF2-40B4-BE49-F238E27FC236}">
                <a16:creationId xmlns:a16="http://schemas.microsoft.com/office/drawing/2014/main" id="{7D7B4AC0-B2AF-4D91-82C3-0930C903A702}"/>
              </a:ext>
            </a:extLst>
          </p:cNvPr>
          <p:cNvPicPr>
            <a:picLocks noChangeAspect="1"/>
          </p:cNvPicPr>
          <p:nvPr/>
        </p:nvPicPr>
        <p:blipFill rotWithShape="1">
          <a:blip r:embed="rId2"/>
          <a:srcRect l="30073" t="40000" r="24126" b="46829"/>
          <a:stretch/>
        </p:blipFill>
        <p:spPr>
          <a:xfrm>
            <a:off x="1371600" y="4705165"/>
            <a:ext cx="5584054" cy="1100831"/>
          </a:xfrm>
          <a:prstGeom prst="rect">
            <a:avLst/>
          </a:prstGeom>
        </p:spPr>
      </p:pic>
    </p:spTree>
    <p:extLst>
      <p:ext uri="{BB962C8B-B14F-4D97-AF65-F5344CB8AC3E}">
        <p14:creationId xmlns:p14="http://schemas.microsoft.com/office/powerpoint/2010/main" val="31762669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4E77E-7A7B-430B-B42E-4823F6ACAC01}"/>
              </a:ext>
            </a:extLst>
          </p:cNvPr>
          <p:cNvSpPr>
            <a:spLocks noGrp="1"/>
          </p:cNvSpPr>
          <p:nvPr>
            <p:ph type="title"/>
          </p:nvPr>
        </p:nvSpPr>
        <p:spPr/>
        <p:txBody>
          <a:bodyPr/>
          <a:lstStyle/>
          <a:p>
            <a:r>
              <a:rPr lang="en-GB" dirty="0"/>
              <a:t>K-Nearest </a:t>
            </a:r>
            <a:r>
              <a:rPr lang="en-GB" dirty="0" err="1"/>
              <a:t>Neighbor</a:t>
            </a:r>
            <a:r>
              <a:rPr lang="en-GB" dirty="0"/>
              <a:t> classification Algorithm</a:t>
            </a:r>
          </a:p>
        </p:txBody>
      </p:sp>
      <p:pic>
        <p:nvPicPr>
          <p:cNvPr id="5" name="Picture 4">
            <a:extLst>
              <a:ext uri="{FF2B5EF4-FFF2-40B4-BE49-F238E27FC236}">
                <a16:creationId xmlns:a16="http://schemas.microsoft.com/office/drawing/2014/main" id="{E45E2E1E-F104-48CD-8F19-9B20BFE7171B}"/>
              </a:ext>
            </a:extLst>
          </p:cNvPr>
          <p:cNvPicPr>
            <a:picLocks noChangeAspect="1"/>
          </p:cNvPicPr>
          <p:nvPr/>
        </p:nvPicPr>
        <p:blipFill rotWithShape="1">
          <a:blip r:embed="rId2"/>
          <a:srcRect l="30145" t="41683" r="26019" b="14693"/>
          <a:stretch/>
        </p:blipFill>
        <p:spPr>
          <a:xfrm>
            <a:off x="1455936" y="2281562"/>
            <a:ext cx="6169982" cy="3364636"/>
          </a:xfrm>
          <a:prstGeom prst="rect">
            <a:avLst/>
          </a:prstGeom>
        </p:spPr>
      </p:pic>
    </p:spTree>
    <p:extLst>
      <p:ext uri="{BB962C8B-B14F-4D97-AF65-F5344CB8AC3E}">
        <p14:creationId xmlns:p14="http://schemas.microsoft.com/office/powerpoint/2010/main" val="30555663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5FF4B-B705-47D6-99B9-B145B577B2A1}"/>
              </a:ext>
            </a:extLst>
          </p:cNvPr>
          <p:cNvSpPr>
            <a:spLocks noGrp="1"/>
          </p:cNvSpPr>
          <p:nvPr>
            <p:ph type="title"/>
          </p:nvPr>
        </p:nvSpPr>
        <p:spPr>
          <a:xfrm>
            <a:off x="1371600" y="685800"/>
            <a:ext cx="9601200" cy="805649"/>
          </a:xfrm>
        </p:spPr>
        <p:txBody>
          <a:bodyPr/>
          <a:lstStyle/>
          <a:p>
            <a:r>
              <a:rPr lang="en-GB" dirty="0"/>
              <a:t>Results</a:t>
            </a:r>
          </a:p>
        </p:txBody>
      </p:sp>
      <p:sp>
        <p:nvSpPr>
          <p:cNvPr id="3" name="Content Placeholder 2">
            <a:extLst>
              <a:ext uri="{FF2B5EF4-FFF2-40B4-BE49-F238E27FC236}">
                <a16:creationId xmlns:a16="http://schemas.microsoft.com/office/drawing/2014/main" id="{D29A4BF9-7B0E-49EB-B912-429C07061DEA}"/>
              </a:ext>
            </a:extLst>
          </p:cNvPr>
          <p:cNvSpPr>
            <a:spLocks noGrp="1"/>
          </p:cNvSpPr>
          <p:nvPr>
            <p:ph idx="1"/>
          </p:nvPr>
        </p:nvSpPr>
        <p:spPr>
          <a:xfrm>
            <a:off x="1442621" y="1491449"/>
            <a:ext cx="9601200" cy="2450236"/>
          </a:xfrm>
        </p:spPr>
        <p:txBody>
          <a:bodyPr/>
          <a:lstStyle/>
          <a:p>
            <a:r>
              <a:rPr lang="en-GB" dirty="0"/>
              <a:t>Using the K-Nearest Neighbour Algorithm, we are able to develop a training set consisting of </a:t>
            </a:r>
            <a:r>
              <a:rPr lang="en-GB" dirty="0" err="1"/>
              <a:t>x_data</a:t>
            </a:r>
            <a:r>
              <a:rPr lang="en-GB" dirty="0"/>
              <a:t> = location(</a:t>
            </a:r>
            <a:r>
              <a:rPr lang="en-GB" dirty="0" err="1"/>
              <a:t>zipcode</a:t>
            </a:r>
            <a:r>
              <a:rPr lang="en-GB" dirty="0"/>
              <a:t>) and weather conditions and </a:t>
            </a:r>
            <a:r>
              <a:rPr lang="en-GB" dirty="0" err="1"/>
              <a:t>y_data</a:t>
            </a:r>
            <a:r>
              <a:rPr lang="en-GB" dirty="0"/>
              <a:t> = severity code</a:t>
            </a:r>
          </a:p>
          <a:p>
            <a:r>
              <a:rPr lang="en-GB" dirty="0"/>
              <a:t>This model gives us an accuracy score of 0.72 for the training set and 0.67 for the test set </a:t>
            </a:r>
          </a:p>
          <a:p>
            <a:r>
              <a:rPr lang="en-GB" dirty="0"/>
              <a:t>The best case of accuracy in prediction is obtained when the no. of neighbours considered, k=4</a:t>
            </a:r>
          </a:p>
        </p:txBody>
      </p:sp>
      <p:pic>
        <p:nvPicPr>
          <p:cNvPr id="5" name="Picture 4">
            <a:extLst>
              <a:ext uri="{FF2B5EF4-FFF2-40B4-BE49-F238E27FC236}">
                <a16:creationId xmlns:a16="http://schemas.microsoft.com/office/drawing/2014/main" id="{747AF117-717A-48F5-82AC-045700CB88E1}"/>
              </a:ext>
            </a:extLst>
          </p:cNvPr>
          <p:cNvPicPr>
            <a:picLocks noChangeAspect="1"/>
          </p:cNvPicPr>
          <p:nvPr/>
        </p:nvPicPr>
        <p:blipFill rotWithShape="1">
          <a:blip r:embed="rId2"/>
          <a:srcRect l="30218" t="23042" r="4757" b="7962"/>
          <a:stretch/>
        </p:blipFill>
        <p:spPr>
          <a:xfrm>
            <a:off x="1686758" y="3941685"/>
            <a:ext cx="6462944" cy="2685496"/>
          </a:xfrm>
          <a:prstGeom prst="rect">
            <a:avLst/>
          </a:prstGeom>
        </p:spPr>
      </p:pic>
    </p:spTree>
    <p:extLst>
      <p:ext uri="{BB962C8B-B14F-4D97-AF65-F5344CB8AC3E}">
        <p14:creationId xmlns:p14="http://schemas.microsoft.com/office/powerpoint/2010/main" val="41316810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2414F-7BBA-4B40-8D00-E29FF4F9D530}"/>
              </a:ext>
            </a:extLst>
          </p:cNvPr>
          <p:cNvSpPr>
            <a:spLocks noGrp="1"/>
          </p:cNvSpPr>
          <p:nvPr>
            <p:ph type="title"/>
          </p:nvPr>
        </p:nvSpPr>
        <p:spPr>
          <a:xfrm>
            <a:off x="1371600" y="685800"/>
            <a:ext cx="9601200" cy="956569"/>
          </a:xfrm>
        </p:spPr>
        <p:txBody>
          <a:bodyPr/>
          <a:lstStyle/>
          <a:p>
            <a:r>
              <a:rPr lang="en-GB" dirty="0"/>
              <a:t>Discussion</a:t>
            </a:r>
          </a:p>
        </p:txBody>
      </p:sp>
      <p:sp>
        <p:nvSpPr>
          <p:cNvPr id="3" name="Content Placeholder 2">
            <a:extLst>
              <a:ext uri="{FF2B5EF4-FFF2-40B4-BE49-F238E27FC236}">
                <a16:creationId xmlns:a16="http://schemas.microsoft.com/office/drawing/2014/main" id="{C97B0841-1F43-471A-A736-B80A26E24D31}"/>
              </a:ext>
            </a:extLst>
          </p:cNvPr>
          <p:cNvSpPr>
            <a:spLocks noGrp="1"/>
          </p:cNvSpPr>
          <p:nvPr>
            <p:ph idx="1"/>
          </p:nvPr>
        </p:nvSpPr>
        <p:spPr>
          <a:xfrm>
            <a:off x="1371600" y="1642369"/>
            <a:ext cx="9601200" cy="1473693"/>
          </a:xfrm>
        </p:spPr>
        <p:txBody>
          <a:bodyPr/>
          <a:lstStyle/>
          <a:p>
            <a:r>
              <a:rPr lang="en-GB" dirty="0"/>
              <a:t>When we see the data grouped by </a:t>
            </a:r>
            <a:r>
              <a:rPr lang="en-GB" dirty="0" err="1"/>
              <a:t>zipcode</a:t>
            </a:r>
            <a:r>
              <a:rPr lang="en-GB" dirty="0"/>
              <a:t>, we can see that certain </a:t>
            </a:r>
            <a:r>
              <a:rPr lang="en-GB" dirty="0" err="1"/>
              <a:t>zipcodes</a:t>
            </a:r>
            <a:r>
              <a:rPr lang="en-GB" dirty="0"/>
              <a:t> have a higher severity code than the others</a:t>
            </a:r>
          </a:p>
          <a:p>
            <a:r>
              <a:rPr lang="en-GB" dirty="0"/>
              <a:t>These observations are useful to the previously mentioned stakeholders including the Traffic police to avoid future motor accidents</a:t>
            </a:r>
          </a:p>
        </p:txBody>
      </p:sp>
      <p:pic>
        <p:nvPicPr>
          <p:cNvPr id="5" name="Picture 4">
            <a:extLst>
              <a:ext uri="{FF2B5EF4-FFF2-40B4-BE49-F238E27FC236}">
                <a16:creationId xmlns:a16="http://schemas.microsoft.com/office/drawing/2014/main" id="{FE35A58E-6AFA-4014-81FC-0BBC1DC198A4}"/>
              </a:ext>
            </a:extLst>
          </p:cNvPr>
          <p:cNvPicPr>
            <a:picLocks noChangeAspect="1"/>
          </p:cNvPicPr>
          <p:nvPr/>
        </p:nvPicPr>
        <p:blipFill rotWithShape="1">
          <a:blip r:embed="rId2"/>
          <a:srcRect l="30000" t="30162" r="31626" b="21424"/>
          <a:stretch/>
        </p:blipFill>
        <p:spPr>
          <a:xfrm>
            <a:off x="1775534" y="3204839"/>
            <a:ext cx="4678532" cy="3320250"/>
          </a:xfrm>
          <a:prstGeom prst="rect">
            <a:avLst/>
          </a:prstGeom>
        </p:spPr>
      </p:pic>
    </p:spTree>
    <p:extLst>
      <p:ext uri="{BB962C8B-B14F-4D97-AF65-F5344CB8AC3E}">
        <p14:creationId xmlns:p14="http://schemas.microsoft.com/office/powerpoint/2010/main" val="1727582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C1C36-28CD-4F11-AAEF-4D4A101F69C6}"/>
              </a:ext>
            </a:extLst>
          </p:cNvPr>
          <p:cNvSpPr>
            <a:spLocks noGrp="1"/>
          </p:cNvSpPr>
          <p:nvPr>
            <p:ph type="title"/>
          </p:nvPr>
        </p:nvSpPr>
        <p:spPr>
          <a:xfrm>
            <a:off x="1371600" y="685800"/>
            <a:ext cx="9601200" cy="876670"/>
          </a:xfrm>
        </p:spPr>
        <p:txBody>
          <a:bodyPr/>
          <a:lstStyle/>
          <a:p>
            <a:r>
              <a:rPr lang="en-GB" dirty="0"/>
              <a:t>Conclusion</a:t>
            </a:r>
          </a:p>
        </p:txBody>
      </p:sp>
      <p:sp>
        <p:nvSpPr>
          <p:cNvPr id="3" name="Content Placeholder 2">
            <a:extLst>
              <a:ext uri="{FF2B5EF4-FFF2-40B4-BE49-F238E27FC236}">
                <a16:creationId xmlns:a16="http://schemas.microsoft.com/office/drawing/2014/main" id="{804363F3-5F37-48A7-B069-9B19EF816102}"/>
              </a:ext>
            </a:extLst>
          </p:cNvPr>
          <p:cNvSpPr>
            <a:spLocks noGrp="1"/>
          </p:cNvSpPr>
          <p:nvPr>
            <p:ph idx="1"/>
          </p:nvPr>
        </p:nvSpPr>
        <p:spPr>
          <a:xfrm>
            <a:off x="1371600" y="1895383"/>
            <a:ext cx="9601200" cy="3581400"/>
          </a:xfrm>
        </p:spPr>
        <p:txBody>
          <a:bodyPr/>
          <a:lstStyle/>
          <a:p>
            <a:r>
              <a:rPr lang="en-GB" dirty="0"/>
              <a:t>Data science equips us with a system to predict an outcome before it happens</a:t>
            </a:r>
          </a:p>
          <a:p>
            <a:r>
              <a:rPr lang="en-GB" dirty="0"/>
              <a:t>This is especially very useful in the case of road accidents</a:t>
            </a:r>
          </a:p>
          <a:p>
            <a:r>
              <a:rPr lang="en-GB" dirty="0"/>
              <a:t>Using the data of environment conditions and locations of previous accidents we can now say with a 70% certainty that dry road conditions and mid-block junctions related to intersections cause a higher probability of accidents than any other conditions</a:t>
            </a:r>
          </a:p>
        </p:txBody>
      </p:sp>
    </p:spTree>
    <p:extLst>
      <p:ext uri="{BB962C8B-B14F-4D97-AF65-F5344CB8AC3E}">
        <p14:creationId xmlns:p14="http://schemas.microsoft.com/office/powerpoint/2010/main" val="39086178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7A441-09C0-4C71-8A92-E7DA70254902}"/>
              </a:ext>
            </a:extLst>
          </p:cNvPr>
          <p:cNvSpPr>
            <a:spLocks noGrp="1"/>
          </p:cNvSpPr>
          <p:nvPr>
            <p:ph type="title"/>
          </p:nvPr>
        </p:nvSpPr>
        <p:spPr/>
        <p:txBody>
          <a:bodyPr/>
          <a:lstStyle/>
          <a:p>
            <a:r>
              <a:rPr lang="en-GB" dirty="0"/>
              <a:t>Introduction and Data Exploration</a:t>
            </a:r>
          </a:p>
        </p:txBody>
      </p:sp>
      <p:sp>
        <p:nvSpPr>
          <p:cNvPr id="3" name="Content Placeholder 2">
            <a:extLst>
              <a:ext uri="{FF2B5EF4-FFF2-40B4-BE49-F238E27FC236}">
                <a16:creationId xmlns:a16="http://schemas.microsoft.com/office/drawing/2014/main" id="{BB03B4F8-AF43-48A5-9163-232A489D3CE4}"/>
              </a:ext>
            </a:extLst>
          </p:cNvPr>
          <p:cNvSpPr>
            <a:spLocks noGrp="1"/>
          </p:cNvSpPr>
          <p:nvPr>
            <p:ph idx="1"/>
          </p:nvPr>
        </p:nvSpPr>
        <p:spPr/>
        <p:txBody>
          <a:bodyPr/>
          <a:lstStyle/>
          <a:p>
            <a:r>
              <a:rPr lang="en-GB" dirty="0"/>
              <a:t>Data file used is Data_Collisions.csv available on the Capstone Project</a:t>
            </a:r>
          </a:p>
          <a:p>
            <a:r>
              <a:rPr lang="en-GB" dirty="0"/>
              <a:t>This project intends to analyse and process the traffic incidents data in Seattle. The aim of the project is to predict the severity of an accident with the data given like latitude, longitude, weather conditions, junction types and others.</a:t>
            </a:r>
          </a:p>
          <a:p>
            <a:r>
              <a:rPr lang="en-GB" dirty="0"/>
              <a:t>The initial process is to plot the information to the nearest </a:t>
            </a:r>
            <a:r>
              <a:rPr lang="en-GB" dirty="0" err="1"/>
              <a:t>neighborhood</a:t>
            </a:r>
            <a:r>
              <a:rPr lang="en-GB" dirty="0"/>
              <a:t> and </a:t>
            </a:r>
            <a:r>
              <a:rPr lang="en-GB" dirty="0" err="1"/>
              <a:t>zipcode</a:t>
            </a:r>
            <a:endParaRPr lang="en-GB" dirty="0"/>
          </a:p>
          <a:p>
            <a:r>
              <a:rPr lang="en-GB" dirty="0"/>
              <a:t>Pre-process the data</a:t>
            </a:r>
          </a:p>
          <a:p>
            <a:r>
              <a:rPr lang="en-GB" dirty="0"/>
              <a:t>Build the machine learning model</a:t>
            </a:r>
          </a:p>
          <a:p>
            <a:r>
              <a:rPr lang="en-GB" dirty="0"/>
              <a:t>Evaluate the model for accuracy </a:t>
            </a:r>
          </a:p>
        </p:txBody>
      </p:sp>
    </p:spTree>
    <p:extLst>
      <p:ext uri="{BB962C8B-B14F-4D97-AF65-F5344CB8AC3E}">
        <p14:creationId xmlns:p14="http://schemas.microsoft.com/office/powerpoint/2010/main" val="26878787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2199F-4CEE-4B2B-9515-31A78D2063C2}"/>
              </a:ext>
            </a:extLst>
          </p:cNvPr>
          <p:cNvSpPr>
            <a:spLocks noGrp="1"/>
          </p:cNvSpPr>
          <p:nvPr>
            <p:ph type="title"/>
          </p:nvPr>
        </p:nvSpPr>
        <p:spPr/>
        <p:txBody>
          <a:bodyPr/>
          <a:lstStyle/>
          <a:p>
            <a:r>
              <a:rPr lang="en-GB" dirty="0"/>
              <a:t>Business Understanding</a:t>
            </a:r>
          </a:p>
        </p:txBody>
      </p:sp>
      <p:sp>
        <p:nvSpPr>
          <p:cNvPr id="3" name="Content Placeholder 2">
            <a:extLst>
              <a:ext uri="{FF2B5EF4-FFF2-40B4-BE49-F238E27FC236}">
                <a16:creationId xmlns:a16="http://schemas.microsoft.com/office/drawing/2014/main" id="{0A11F134-B539-474A-A480-CED045A8379B}"/>
              </a:ext>
            </a:extLst>
          </p:cNvPr>
          <p:cNvSpPr>
            <a:spLocks noGrp="1"/>
          </p:cNvSpPr>
          <p:nvPr>
            <p:ph idx="1"/>
          </p:nvPr>
        </p:nvSpPr>
        <p:spPr/>
        <p:txBody>
          <a:bodyPr/>
          <a:lstStyle/>
          <a:p>
            <a:r>
              <a:rPr lang="en-GB" dirty="0"/>
              <a:t>This data science study is to predict the severity (1 or 2) of a vehicular accident based on already existing data for the Seattle region</a:t>
            </a:r>
          </a:p>
          <a:p>
            <a:endParaRPr lang="en-GB" dirty="0"/>
          </a:p>
          <a:p>
            <a:r>
              <a:rPr lang="en-GB" dirty="0"/>
              <a:t>Severity of  1 indicates that there was just property damage. Severity of 2 indicates serious injury or fatality</a:t>
            </a:r>
          </a:p>
          <a:p>
            <a:endParaRPr lang="en-GB" dirty="0"/>
          </a:p>
          <a:p>
            <a:r>
              <a:rPr lang="en-GB" dirty="0"/>
              <a:t>The occurrence of each incident is highly dependent on the location  of the accident and the environmental conditions</a:t>
            </a:r>
          </a:p>
        </p:txBody>
      </p:sp>
    </p:spTree>
    <p:extLst>
      <p:ext uri="{BB962C8B-B14F-4D97-AF65-F5344CB8AC3E}">
        <p14:creationId xmlns:p14="http://schemas.microsoft.com/office/powerpoint/2010/main" val="95289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AA698-738C-4ACB-A233-07268013C65F}"/>
              </a:ext>
            </a:extLst>
          </p:cNvPr>
          <p:cNvSpPr>
            <a:spLocks noGrp="1"/>
          </p:cNvSpPr>
          <p:nvPr>
            <p:ph type="title"/>
          </p:nvPr>
        </p:nvSpPr>
        <p:spPr/>
        <p:txBody>
          <a:bodyPr/>
          <a:lstStyle/>
          <a:p>
            <a:r>
              <a:rPr lang="en-GB" dirty="0"/>
              <a:t>Business Understanding</a:t>
            </a:r>
          </a:p>
        </p:txBody>
      </p:sp>
      <p:sp>
        <p:nvSpPr>
          <p:cNvPr id="3" name="Content Placeholder 2">
            <a:extLst>
              <a:ext uri="{FF2B5EF4-FFF2-40B4-BE49-F238E27FC236}">
                <a16:creationId xmlns:a16="http://schemas.microsoft.com/office/drawing/2014/main" id="{AD9789D0-4F05-4445-8A87-042E2950678B}"/>
              </a:ext>
            </a:extLst>
          </p:cNvPr>
          <p:cNvSpPr>
            <a:spLocks noGrp="1"/>
          </p:cNvSpPr>
          <p:nvPr>
            <p:ph idx="1"/>
          </p:nvPr>
        </p:nvSpPr>
        <p:spPr/>
        <p:txBody>
          <a:bodyPr/>
          <a:lstStyle/>
          <a:p>
            <a:r>
              <a:rPr lang="en-GB" dirty="0"/>
              <a:t>Target Label : severity code (SEVERITYCODE)</a:t>
            </a:r>
          </a:p>
          <a:p>
            <a:r>
              <a:rPr lang="en-GB" dirty="0"/>
              <a:t>Independent variables : X (Latitude), Y (Longitude) , Light Conditions (LIGHTCOND), weather conditions(WEATHER), Road Conditions (ROADCOND)</a:t>
            </a:r>
          </a:p>
          <a:p>
            <a:r>
              <a:rPr lang="en-GB" dirty="0"/>
              <a:t>The project stake holders are the Seattle City corporation for implementation of safety strategies and reduction of fatalities. </a:t>
            </a:r>
          </a:p>
          <a:p>
            <a:r>
              <a:rPr lang="en-GB" dirty="0"/>
              <a:t>Stakeholder groups includes state, federal and local government agencies, non-governmental organisations Car and life Insurance companies, Urgent and   Emergency  care and other regional authorities</a:t>
            </a:r>
          </a:p>
        </p:txBody>
      </p:sp>
    </p:spTree>
    <p:extLst>
      <p:ext uri="{BB962C8B-B14F-4D97-AF65-F5344CB8AC3E}">
        <p14:creationId xmlns:p14="http://schemas.microsoft.com/office/powerpoint/2010/main" val="3136014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39AF9-CFA7-404C-9379-F8A3AEC2F055}"/>
              </a:ext>
            </a:extLst>
          </p:cNvPr>
          <p:cNvSpPr>
            <a:spLocks noGrp="1"/>
          </p:cNvSpPr>
          <p:nvPr>
            <p:ph type="title"/>
          </p:nvPr>
        </p:nvSpPr>
        <p:spPr/>
        <p:txBody>
          <a:bodyPr/>
          <a:lstStyle/>
          <a:p>
            <a:r>
              <a:rPr lang="en-GB" dirty="0"/>
              <a:t>Data Understanding</a:t>
            </a:r>
          </a:p>
        </p:txBody>
      </p:sp>
      <p:sp>
        <p:nvSpPr>
          <p:cNvPr id="3" name="Content Placeholder 2">
            <a:extLst>
              <a:ext uri="{FF2B5EF4-FFF2-40B4-BE49-F238E27FC236}">
                <a16:creationId xmlns:a16="http://schemas.microsoft.com/office/drawing/2014/main" id="{7B811AAB-1C06-4B8F-BF35-95496AF2A618}"/>
              </a:ext>
            </a:extLst>
          </p:cNvPr>
          <p:cNvSpPr>
            <a:spLocks noGrp="1"/>
          </p:cNvSpPr>
          <p:nvPr>
            <p:ph idx="1"/>
          </p:nvPr>
        </p:nvSpPr>
        <p:spPr/>
        <p:txBody>
          <a:bodyPr>
            <a:normAutofit fontScale="92500" lnSpcReduction="10000"/>
          </a:bodyPr>
          <a:lstStyle/>
          <a:p>
            <a:r>
              <a:rPr lang="en-GB" dirty="0"/>
              <a:t>The Data Set consists of a record of all accidents. Each row corresponds to a single incident. The main features or attributes that are going to form our training set are:</a:t>
            </a:r>
          </a:p>
          <a:p>
            <a:r>
              <a:rPr lang="en-GB" dirty="0"/>
              <a:t>location</a:t>
            </a:r>
          </a:p>
          <a:p>
            <a:r>
              <a:rPr lang="en-GB" dirty="0"/>
              <a:t>Road Condition</a:t>
            </a:r>
          </a:p>
          <a:p>
            <a:r>
              <a:rPr lang="en-GB" dirty="0"/>
              <a:t>Weather Condition</a:t>
            </a:r>
          </a:p>
          <a:p>
            <a:r>
              <a:rPr lang="en-GB" dirty="0"/>
              <a:t>Junction</a:t>
            </a:r>
          </a:p>
          <a:p>
            <a:r>
              <a:rPr lang="en-GB" dirty="0"/>
              <a:t>Car Speeding</a:t>
            </a:r>
          </a:p>
          <a:p>
            <a:r>
              <a:rPr lang="en-GB" dirty="0"/>
              <a:t>No. of people/vehicles involved</a:t>
            </a:r>
          </a:p>
          <a:p>
            <a:r>
              <a:rPr lang="en-GB" dirty="0"/>
              <a:t>light conditions</a:t>
            </a:r>
          </a:p>
        </p:txBody>
      </p:sp>
    </p:spTree>
    <p:extLst>
      <p:ext uri="{BB962C8B-B14F-4D97-AF65-F5344CB8AC3E}">
        <p14:creationId xmlns:p14="http://schemas.microsoft.com/office/powerpoint/2010/main" val="2999592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3CEDA-DECC-4B1B-A106-ED381F2CC603}"/>
              </a:ext>
            </a:extLst>
          </p:cNvPr>
          <p:cNvSpPr>
            <a:spLocks noGrp="1"/>
          </p:cNvSpPr>
          <p:nvPr>
            <p:ph type="title"/>
          </p:nvPr>
        </p:nvSpPr>
        <p:spPr/>
        <p:txBody>
          <a:bodyPr/>
          <a:lstStyle/>
          <a:p>
            <a:r>
              <a:rPr lang="en-GB" dirty="0"/>
              <a:t>Data Understanding</a:t>
            </a:r>
          </a:p>
        </p:txBody>
      </p:sp>
      <p:sp>
        <p:nvSpPr>
          <p:cNvPr id="3" name="Content Placeholder 2">
            <a:extLst>
              <a:ext uri="{FF2B5EF4-FFF2-40B4-BE49-F238E27FC236}">
                <a16:creationId xmlns:a16="http://schemas.microsoft.com/office/drawing/2014/main" id="{C4A90DAC-DD9D-40BE-82D8-67129D7574D7}"/>
              </a:ext>
            </a:extLst>
          </p:cNvPr>
          <p:cNvSpPr>
            <a:spLocks noGrp="1"/>
          </p:cNvSpPr>
          <p:nvPr>
            <p:ph idx="1"/>
          </p:nvPr>
        </p:nvSpPr>
        <p:spPr/>
        <p:txBody>
          <a:bodyPr>
            <a:normAutofit/>
          </a:bodyPr>
          <a:lstStyle/>
          <a:p>
            <a:r>
              <a:rPr lang="en-GB" dirty="0"/>
              <a:t>On Analysis, the 'speeding' feature has mostly '</a:t>
            </a:r>
            <a:r>
              <a:rPr lang="en-GB" dirty="0" err="1"/>
              <a:t>na</a:t>
            </a:r>
            <a:r>
              <a:rPr lang="en-GB" dirty="0"/>
              <a:t>' values and is not really suitable for the training set</a:t>
            </a:r>
          </a:p>
          <a:p>
            <a:r>
              <a:rPr lang="en-GB" dirty="0"/>
              <a:t>    'Location' feature contains the literal address of the accident location and hence is not a suitable attribute for the feature set.</a:t>
            </a:r>
          </a:p>
          <a:p>
            <a:r>
              <a:rPr lang="en-GB" dirty="0"/>
              <a:t>    'Light conditions' too is a categorical value with too many categories that may impede a proper data model development</a:t>
            </a:r>
          </a:p>
          <a:p>
            <a:r>
              <a:rPr lang="en-GB" dirty="0"/>
              <a:t>'Road Conditions' is a categorical value and comprises&lt;</a:t>
            </a:r>
            <a:r>
              <a:rPr lang="en-GB" dirty="0" err="1"/>
              <a:t>br</a:t>
            </a:r>
            <a:r>
              <a:rPr lang="en-GB" dirty="0"/>
              <a:t>&gt;</a:t>
            </a:r>
          </a:p>
          <a:p>
            <a:r>
              <a:rPr lang="en-GB" dirty="0"/>
              <a:t>Dry, Wet, Unknown, Ice, Snow/Slush, Other, Standing Water, Sand/Mud/Dirt, Oil</a:t>
            </a:r>
          </a:p>
          <a:p>
            <a:endParaRPr lang="en-GB" dirty="0"/>
          </a:p>
          <a:p>
            <a:endParaRPr lang="en-GB" dirty="0"/>
          </a:p>
        </p:txBody>
      </p:sp>
    </p:spTree>
    <p:extLst>
      <p:ext uri="{BB962C8B-B14F-4D97-AF65-F5344CB8AC3E}">
        <p14:creationId xmlns:p14="http://schemas.microsoft.com/office/powerpoint/2010/main" val="1190335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4BD17-7E29-40B0-834A-69713E802A08}"/>
              </a:ext>
            </a:extLst>
          </p:cNvPr>
          <p:cNvSpPr>
            <a:spLocks noGrp="1"/>
          </p:cNvSpPr>
          <p:nvPr>
            <p:ph type="title"/>
          </p:nvPr>
        </p:nvSpPr>
        <p:spPr/>
        <p:txBody>
          <a:bodyPr/>
          <a:lstStyle/>
          <a:p>
            <a:r>
              <a:rPr lang="en-GB" dirty="0"/>
              <a:t>Data Understanding</a:t>
            </a:r>
          </a:p>
        </p:txBody>
      </p:sp>
      <p:sp>
        <p:nvSpPr>
          <p:cNvPr id="3" name="Content Placeholder 2">
            <a:extLst>
              <a:ext uri="{FF2B5EF4-FFF2-40B4-BE49-F238E27FC236}">
                <a16:creationId xmlns:a16="http://schemas.microsoft.com/office/drawing/2014/main" id="{953600AB-BA68-4547-8683-F576540EE871}"/>
              </a:ext>
            </a:extLst>
          </p:cNvPr>
          <p:cNvSpPr>
            <a:spLocks noGrp="1"/>
          </p:cNvSpPr>
          <p:nvPr>
            <p:ph idx="1"/>
          </p:nvPr>
        </p:nvSpPr>
        <p:spPr/>
        <p:txBody>
          <a:bodyPr>
            <a:normAutofit/>
          </a:bodyPr>
          <a:lstStyle/>
          <a:p>
            <a:r>
              <a:rPr lang="en-GB" dirty="0"/>
              <a:t>The categorical values for 'Weather' feature are:</a:t>
            </a:r>
          </a:p>
          <a:p>
            <a:r>
              <a:rPr lang="en-GB" dirty="0"/>
              <a:t>Clear, Raining, Overcast, Snowing, Fog/Smog/Smoke, Sleet/Hail/Freezing Rain, Blowing Sand/Dirt, Severe Crosswind, Partly Cloudy</a:t>
            </a:r>
          </a:p>
          <a:p>
            <a:r>
              <a:rPr lang="en-GB" dirty="0"/>
              <a:t>'JUNCTIONTYPE' categorical values:</a:t>
            </a:r>
          </a:p>
          <a:p>
            <a:r>
              <a:rPr lang="en-GB" dirty="0"/>
              <a:t>Mid-Block (not related to intersection), At Intersection (intersection related), Mid-Block (but intersection related), Driveway Junction, At Intersection (but not related to intersection), Ramp Junction, </a:t>
            </a:r>
          </a:p>
          <a:p>
            <a:r>
              <a:rPr lang="en-GB" dirty="0"/>
              <a:t>Hence the Features that would form a suitable feature set :</a:t>
            </a:r>
          </a:p>
          <a:p>
            <a:pPr lvl="1"/>
            <a:r>
              <a:rPr lang="en-GB" dirty="0"/>
              <a:t>[X, Y, ROADCOND, WEATHER, JUNCTIONTYPE, SEVERITYCODE]</a:t>
            </a:r>
          </a:p>
          <a:p>
            <a:endParaRPr lang="en-GB" dirty="0"/>
          </a:p>
        </p:txBody>
      </p:sp>
    </p:spTree>
    <p:extLst>
      <p:ext uri="{BB962C8B-B14F-4D97-AF65-F5344CB8AC3E}">
        <p14:creationId xmlns:p14="http://schemas.microsoft.com/office/powerpoint/2010/main" val="21926586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0D352BC-F42B-4B80-AD73-A083E986986D}"/>
              </a:ext>
            </a:extLst>
          </p:cNvPr>
          <p:cNvSpPr>
            <a:spLocks noGrp="1"/>
          </p:cNvSpPr>
          <p:nvPr>
            <p:ph type="title"/>
          </p:nvPr>
        </p:nvSpPr>
        <p:spPr/>
        <p:txBody>
          <a:bodyPr/>
          <a:lstStyle/>
          <a:p>
            <a:r>
              <a:rPr lang="en-GB" dirty="0"/>
              <a:t>Data Understanding</a:t>
            </a:r>
          </a:p>
        </p:txBody>
      </p:sp>
      <p:pic>
        <p:nvPicPr>
          <p:cNvPr id="8" name="Content Placeholder 7">
            <a:extLst>
              <a:ext uri="{FF2B5EF4-FFF2-40B4-BE49-F238E27FC236}">
                <a16:creationId xmlns:a16="http://schemas.microsoft.com/office/drawing/2014/main" id="{BB8AE547-57F2-41A1-8EA9-A737B85B40D2}"/>
              </a:ext>
            </a:extLst>
          </p:cNvPr>
          <p:cNvPicPr>
            <a:picLocks noGrp="1" noChangeAspect="1"/>
          </p:cNvPicPr>
          <p:nvPr>
            <p:ph sz="half" idx="1"/>
          </p:nvPr>
        </p:nvPicPr>
        <p:blipFill rotWithShape="1">
          <a:blip r:embed="rId2"/>
          <a:srcRect l="29042" t="40666" r="40420" b="26049"/>
          <a:stretch/>
        </p:blipFill>
        <p:spPr>
          <a:xfrm>
            <a:off x="1371600" y="2395306"/>
            <a:ext cx="4724400" cy="2067388"/>
          </a:xfrm>
        </p:spPr>
      </p:pic>
      <p:pic>
        <p:nvPicPr>
          <p:cNvPr id="16" name="Content Placeholder 15">
            <a:extLst>
              <a:ext uri="{FF2B5EF4-FFF2-40B4-BE49-F238E27FC236}">
                <a16:creationId xmlns:a16="http://schemas.microsoft.com/office/drawing/2014/main" id="{904339A1-9D5B-4762-BB5D-6C40F4BA318E}"/>
              </a:ext>
            </a:extLst>
          </p:cNvPr>
          <p:cNvPicPr>
            <a:picLocks noGrp="1" noChangeAspect="1"/>
          </p:cNvPicPr>
          <p:nvPr>
            <p:ph sz="half" idx="2"/>
          </p:nvPr>
        </p:nvPicPr>
        <p:blipFill rotWithShape="1">
          <a:blip r:embed="rId3"/>
          <a:srcRect l="29149" t="43184" r="41113" b="22754"/>
          <a:stretch/>
        </p:blipFill>
        <p:spPr>
          <a:xfrm>
            <a:off x="6365289" y="2395306"/>
            <a:ext cx="4607511" cy="2363125"/>
          </a:xfrm>
        </p:spPr>
      </p:pic>
      <p:sp>
        <p:nvSpPr>
          <p:cNvPr id="12" name="TextBox 11">
            <a:extLst>
              <a:ext uri="{FF2B5EF4-FFF2-40B4-BE49-F238E27FC236}">
                <a16:creationId xmlns:a16="http://schemas.microsoft.com/office/drawing/2014/main" id="{4B433CA4-A694-48C6-A007-6E7E9128D271}"/>
              </a:ext>
            </a:extLst>
          </p:cNvPr>
          <p:cNvSpPr txBox="1"/>
          <p:nvPr/>
        </p:nvSpPr>
        <p:spPr>
          <a:xfrm>
            <a:off x="1371600" y="4589755"/>
            <a:ext cx="4851647" cy="923330"/>
          </a:xfrm>
          <a:prstGeom prst="rect">
            <a:avLst/>
          </a:prstGeom>
          <a:noFill/>
        </p:spPr>
        <p:txBody>
          <a:bodyPr wrap="square" rtlCol="0">
            <a:spAutoFit/>
          </a:bodyPr>
          <a:lstStyle/>
          <a:p>
            <a:r>
              <a:rPr lang="en-GB" dirty="0"/>
              <a:t>0- Dry</a:t>
            </a:r>
          </a:p>
          <a:p>
            <a:r>
              <a:rPr lang="en-GB" dirty="0"/>
              <a:t>8 – Wet</a:t>
            </a:r>
          </a:p>
          <a:p>
            <a:r>
              <a:rPr lang="en-GB" dirty="0"/>
              <a:t>7 - Unknown</a:t>
            </a:r>
          </a:p>
        </p:txBody>
      </p:sp>
      <p:sp>
        <p:nvSpPr>
          <p:cNvPr id="13" name="Rectangle 1">
            <a:extLst>
              <a:ext uri="{FF2B5EF4-FFF2-40B4-BE49-F238E27FC236}">
                <a16:creationId xmlns:a16="http://schemas.microsoft.com/office/drawing/2014/main" id="{8EEB74C5-175F-46F4-9DB9-D3F9734B75CA}"/>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var(--jp-code-font-family)"/>
              </a:rPr>
              <a:t>0 Dry 1 Ice 2 Oil 3 Other 4 Sand/Mud/Dirt 5 Snow/Slush 6 Standing Water 7 Unknown 8 Wet</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D623C770-53BC-498F-A74F-027B37229B96}"/>
              </a:ext>
            </a:extLst>
          </p:cNvPr>
          <p:cNvSpPr>
            <a:spLocks noChangeArrowheads="1"/>
          </p:cNvSpPr>
          <p:nvPr/>
        </p:nvSpPr>
        <p:spPr bwMode="auto">
          <a:xfrm>
            <a:off x="152400" y="15240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var(--jp-code-font-family)"/>
              </a:rPr>
              <a:t>0 Dry 1 Ice 2 Oil 3 Other 4 Sand/Mud/Dirt 5 Snow/Slush 6 Standing Water 7 Unknown 8 Wet</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 name="TextBox 16">
            <a:extLst>
              <a:ext uri="{FF2B5EF4-FFF2-40B4-BE49-F238E27FC236}">
                <a16:creationId xmlns:a16="http://schemas.microsoft.com/office/drawing/2014/main" id="{BC034AC5-6A46-407A-874E-35B59E2825A3}"/>
              </a:ext>
            </a:extLst>
          </p:cNvPr>
          <p:cNvSpPr txBox="1"/>
          <p:nvPr/>
        </p:nvSpPr>
        <p:spPr>
          <a:xfrm>
            <a:off x="5977632" y="4885492"/>
            <a:ext cx="3086470" cy="1754326"/>
          </a:xfrm>
          <a:prstGeom prst="rect">
            <a:avLst/>
          </a:prstGeom>
          <a:noFill/>
        </p:spPr>
        <p:txBody>
          <a:bodyPr wrap="square" rtlCol="0">
            <a:spAutoFit/>
          </a:bodyPr>
          <a:lstStyle/>
          <a:p>
            <a:r>
              <a:rPr lang="en-GB" dirty="0"/>
              <a:t>0          Blowing Sand/Dirt</a:t>
            </a:r>
          </a:p>
          <a:p>
            <a:r>
              <a:rPr lang="en-GB" dirty="0"/>
              <a:t>1                      Clear</a:t>
            </a:r>
          </a:p>
          <a:p>
            <a:r>
              <a:rPr lang="en-GB" dirty="0"/>
              <a:t>2             Fog/Smog/Smoke</a:t>
            </a:r>
          </a:p>
          <a:p>
            <a:r>
              <a:rPr lang="en-GB" dirty="0"/>
              <a:t>3                      Other</a:t>
            </a:r>
          </a:p>
          <a:p>
            <a:r>
              <a:rPr lang="en-GB" dirty="0"/>
              <a:t>4                   Overcast</a:t>
            </a:r>
          </a:p>
          <a:p>
            <a:r>
              <a:rPr lang="en-GB" dirty="0"/>
              <a:t>5              Partly Cloudy</a:t>
            </a:r>
          </a:p>
        </p:txBody>
      </p:sp>
      <p:sp>
        <p:nvSpPr>
          <p:cNvPr id="18" name="TextBox 17">
            <a:extLst>
              <a:ext uri="{FF2B5EF4-FFF2-40B4-BE49-F238E27FC236}">
                <a16:creationId xmlns:a16="http://schemas.microsoft.com/office/drawing/2014/main" id="{AFD77555-2E6F-4F7E-ABAE-B1B4B944EDED}"/>
              </a:ext>
            </a:extLst>
          </p:cNvPr>
          <p:cNvSpPr txBox="1"/>
          <p:nvPr/>
        </p:nvSpPr>
        <p:spPr>
          <a:xfrm>
            <a:off x="8944252" y="4885492"/>
            <a:ext cx="2996214" cy="1754326"/>
          </a:xfrm>
          <a:prstGeom prst="rect">
            <a:avLst/>
          </a:prstGeom>
          <a:noFill/>
        </p:spPr>
        <p:txBody>
          <a:bodyPr wrap="square" rtlCol="0">
            <a:spAutoFit/>
          </a:bodyPr>
          <a:lstStyle/>
          <a:p>
            <a:r>
              <a:rPr lang="en-GB" dirty="0"/>
              <a:t>6                    Raining</a:t>
            </a:r>
          </a:p>
          <a:p>
            <a:r>
              <a:rPr lang="en-GB" dirty="0"/>
              <a:t>7           Severe Crosswind</a:t>
            </a:r>
          </a:p>
          <a:p>
            <a:r>
              <a:rPr lang="en-GB" dirty="0"/>
              <a:t>8   Sleet/Hail/Freezing Rain</a:t>
            </a:r>
          </a:p>
          <a:p>
            <a:r>
              <a:rPr lang="en-GB" dirty="0"/>
              <a:t>9                    Snowing</a:t>
            </a:r>
          </a:p>
          <a:p>
            <a:r>
              <a:rPr lang="en-GB" dirty="0"/>
              <a:t>10                   Unknown</a:t>
            </a:r>
          </a:p>
          <a:p>
            <a:endParaRPr lang="en-GB" dirty="0"/>
          </a:p>
        </p:txBody>
      </p:sp>
    </p:spTree>
    <p:extLst>
      <p:ext uri="{BB962C8B-B14F-4D97-AF65-F5344CB8AC3E}">
        <p14:creationId xmlns:p14="http://schemas.microsoft.com/office/powerpoint/2010/main" val="39504430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0BB6998-E76C-463D-B62D-9C3A4F8EF17A}"/>
              </a:ext>
            </a:extLst>
          </p:cNvPr>
          <p:cNvPicPr>
            <a:picLocks noChangeAspect="1"/>
          </p:cNvPicPr>
          <p:nvPr/>
        </p:nvPicPr>
        <p:blipFill rotWithShape="1">
          <a:blip r:embed="rId2"/>
          <a:srcRect l="30261" t="23473" r="4440" b="7177"/>
          <a:stretch/>
        </p:blipFill>
        <p:spPr>
          <a:xfrm>
            <a:off x="2092170" y="1731146"/>
            <a:ext cx="8007659" cy="4589756"/>
          </a:xfrm>
          <a:prstGeom prst="rect">
            <a:avLst/>
          </a:prstGeom>
        </p:spPr>
      </p:pic>
      <p:sp>
        <p:nvSpPr>
          <p:cNvPr id="15" name="TextBox 14">
            <a:extLst>
              <a:ext uri="{FF2B5EF4-FFF2-40B4-BE49-F238E27FC236}">
                <a16:creationId xmlns:a16="http://schemas.microsoft.com/office/drawing/2014/main" id="{8BFB3E39-B4DC-4E06-B51D-0E210EB69AA7}"/>
              </a:ext>
            </a:extLst>
          </p:cNvPr>
          <p:cNvSpPr txBox="1"/>
          <p:nvPr/>
        </p:nvSpPr>
        <p:spPr>
          <a:xfrm>
            <a:off x="2038902" y="355105"/>
            <a:ext cx="8007659" cy="1015663"/>
          </a:xfrm>
          <a:prstGeom prst="rect">
            <a:avLst/>
          </a:prstGeom>
          <a:noFill/>
        </p:spPr>
        <p:txBody>
          <a:bodyPr wrap="square" rtlCol="0">
            <a:spAutoFit/>
          </a:bodyPr>
          <a:lstStyle/>
          <a:p>
            <a:r>
              <a:rPr lang="en-GB" sz="3000" dirty="0"/>
              <a:t>Data Understanding – A bird’s eye view of the plot of incidents in the sample size</a:t>
            </a:r>
          </a:p>
        </p:txBody>
      </p:sp>
    </p:spTree>
    <p:extLst>
      <p:ext uri="{BB962C8B-B14F-4D97-AF65-F5344CB8AC3E}">
        <p14:creationId xmlns:p14="http://schemas.microsoft.com/office/powerpoint/2010/main" val="652581625"/>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TM10001105[[fn=Crop]]</Template>
  <TotalTime>3253</TotalTime>
  <Words>1106</Words>
  <Application>Microsoft Office PowerPoint</Application>
  <PresentationFormat>Widescreen</PresentationFormat>
  <Paragraphs>93</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Franklin Gothic Book</vt:lpstr>
      <vt:lpstr>var(--jp-code-font-family)</vt:lpstr>
      <vt:lpstr>Wingdings</vt:lpstr>
      <vt:lpstr>Crop</vt:lpstr>
      <vt:lpstr>Applied Capstone Project</vt:lpstr>
      <vt:lpstr>Introduction and Data Exploration</vt:lpstr>
      <vt:lpstr>Business Understanding</vt:lpstr>
      <vt:lpstr>Business Understanding</vt:lpstr>
      <vt:lpstr>Data Understanding</vt:lpstr>
      <vt:lpstr>Data Understanding</vt:lpstr>
      <vt:lpstr>Data Understanding</vt:lpstr>
      <vt:lpstr>Data Understanding</vt:lpstr>
      <vt:lpstr>PowerPoint Presentation</vt:lpstr>
      <vt:lpstr>Methodology</vt:lpstr>
      <vt:lpstr>Methodology</vt:lpstr>
      <vt:lpstr>Methodology</vt:lpstr>
      <vt:lpstr>Methodology</vt:lpstr>
      <vt:lpstr>Methodology</vt:lpstr>
      <vt:lpstr>Train and Test</vt:lpstr>
      <vt:lpstr>K-Nearest Neighbor classification Algorithm</vt:lpstr>
      <vt:lpstr>Results</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Capstone Project</dc:title>
  <dc:creator>Divya Ravindran</dc:creator>
  <cp:lastModifiedBy>Divya Ravindran</cp:lastModifiedBy>
  <cp:revision>14</cp:revision>
  <dcterms:created xsi:type="dcterms:W3CDTF">2020-09-20T17:11:44Z</dcterms:created>
  <dcterms:modified xsi:type="dcterms:W3CDTF">2020-09-22T23:27:24Z</dcterms:modified>
</cp:coreProperties>
</file>